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4" r:id="rId2"/>
    <p:sldId id="330" r:id="rId3"/>
    <p:sldId id="326" r:id="rId4"/>
    <p:sldId id="321" r:id="rId5"/>
    <p:sldId id="331" r:id="rId6"/>
    <p:sldId id="320" r:id="rId7"/>
    <p:sldId id="333" r:id="rId8"/>
    <p:sldId id="329" r:id="rId9"/>
    <p:sldId id="332" r:id="rId10"/>
    <p:sldId id="324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1" autoAdjust="0"/>
    <p:restoredTop sz="83045" autoAdjust="0"/>
  </p:normalViewPr>
  <p:slideViewPr>
    <p:cSldViewPr showGuides="1">
      <p:cViewPr varScale="1">
        <p:scale>
          <a:sx n="69" d="100"/>
          <a:sy n="69" d="100"/>
        </p:scale>
        <p:origin x="480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$87.252B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 lIns="91440" tIns="91440" rIns="91440" bIns="91440"/>
        <a:lstStyle/>
        <a:p>
          <a:r>
            <a:rPr lang="en-US" dirty="0"/>
            <a:t>41,000 Optometrists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 lIns="91440" tIns="91440" rIns="91440" bIns="91440"/>
        <a:lstStyle/>
        <a:p>
          <a:r>
            <a:rPr lang="en-US" dirty="0"/>
            <a:t>30 cases/day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$13.084B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 lIns="91440" tIns="91440" rIns="91440" bIns="91440"/>
        <a:lstStyle/>
        <a:p>
          <a:r>
            <a:rPr lang="en-US" dirty="0"/>
            <a:t>15% of patients unnecessarily see a doctor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$1.07B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 lIns="91440" tIns="91440" rIns="91440" bIns="91440"/>
        <a:lstStyle/>
        <a:p>
          <a:r>
            <a:rPr lang="en-US" dirty="0"/>
            <a:t>Assuming we can reach 15% of patients who don’t need to visit a doctor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 lIns="91440" tIns="91440" rIns="91440" bIns="91440"/>
        <a:lstStyle/>
        <a:p>
          <a:r>
            <a:rPr lang="en-US" dirty="0"/>
            <a:t>15% of patients wait too long to see a doctor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 lIns="91440" tIns="91440" rIns="91440" bIns="91440"/>
        <a:lstStyle/>
        <a:p>
          <a:r>
            <a:rPr lang="en-US" dirty="0"/>
            <a:t>Assuming we can reach 5% of patients who need to see a doctor right away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17822A08-D9AC-46C3-807E-60EF4A5D556E}">
      <dgm:prSet phldrT="[Text]"/>
      <dgm:spPr/>
      <dgm:t>
        <a:bodyPr lIns="91440" tIns="91440" rIns="91440" bIns="91440"/>
        <a:lstStyle/>
        <a:p>
          <a:r>
            <a:rPr lang="en-US" dirty="0"/>
            <a:t>320 days/year</a:t>
          </a:r>
        </a:p>
      </dgm:t>
    </dgm:pt>
    <dgm:pt modelId="{49C35F3E-1B1D-436A-92F1-6A0A51655779}" type="parTrans" cxnId="{3C018097-C638-42EC-AEEB-2584A967540D}">
      <dgm:prSet/>
      <dgm:spPr/>
      <dgm:t>
        <a:bodyPr/>
        <a:lstStyle/>
        <a:p>
          <a:endParaRPr lang="en-US"/>
        </a:p>
      </dgm:t>
    </dgm:pt>
    <dgm:pt modelId="{D2EF25C0-A044-43FE-84E8-DE28B5311E86}" type="sibTrans" cxnId="{3C018097-C638-42EC-AEEB-2584A967540D}">
      <dgm:prSet/>
      <dgm:spPr/>
      <dgm:t>
        <a:bodyPr/>
        <a:lstStyle/>
        <a:p>
          <a:endParaRPr lang="en-US"/>
        </a:p>
      </dgm:t>
    </dgm:pt>
    <dgm:pt modelId="{388A541A-6FBC-4E93-A94F-B42CC57FDD0B}">
      <dgm:prSet phldrT="[Text]"/>
      <dgm:spPr/>
      <dgm:t>
        <a:bodyPr lIns="91440" tIns="91440" rIns="91440" bIns="91440"/>
        <a:lstStyle/>
        <a:p>
          <a:r>
            <a:rPr lang="en-US" dirty="0"/>
            <a:t>70% at $100/case</a:t>
          </a:r>
        </a:p>
      </dgm:t>
    </dgm:pt>
    <dgm:pt modelId="{486B76E2-5035-4D90-95CA-FFEA1113630F}" type="parTrans" cxnId="{68E5BE21-1CCE-42DE-8BDF-9763C71AA3AC}">
      <dgm:prSet/>
      <dgm:spPr/>
      <dgm:t>
        <a:bodyPr/>
        <a:lstStyle/>
        <a:p>
          <a:endParaRPr lang="en-US"/>
        </a:p>
      </dgm:t>
    </dgm:pt>
    <dgm:pt modelId="{93FEB3AD-787B-4B97-965E-A13C59EF0685}" type="sibTrans" cxnId="{68E5BE21-1CCE-42DE-8BDF-9763C71AA3AC}">
      <dgm:prSet/>
      <dgm:spPr/>
      <dgm:t>
        <a:bodyPr/>
        <a:lstStyle/>
        <a:p>
          <a:endParaRPr lang="en-US"/>
        </a:p>
      </dgm:t>
    </dgm:pt>
    <dgm:pt modelId="{DF27DEA8-1753-42B9-B2BA-F1B792196131}">
      <dgm:prSet phldrT="[Text]"/>
      <dgm:spPr/>
      <dgm:t>
        <a:bodyPr lIns="91440" tIns="91440" rIns="91440" bIns="91440"/>
        <a:lstStyle/>
        <a:p>
          <a:r>
            <a:rPr lang="en-US" dirty="0"/>
            <a:t>30% at $500/case</a:t>
          </a:r>
        </a:p>
      </dgm:t>
    </dgm:pt>
    <dgm:pt modelId="{8E8F6EF3-5207-4016-A5BD-F7F02DBBA993}" type="parTrans" cxnId="{AAA8F1EF-12BB-4A0C-AB30-77F39D9C3A64}">
      <dgm:prSet/>
      <dgm:spPr/>
      <dgm:t>
        <a:bodyPr/>
        <a:lstStyle/>
        <a:p>
          <a:endParaRPr lang="en-US"/>
        </a:p>
      </dgm:t>
    </dgm:pt>
    <dgm:pt modelId="{77A9411F-FD93-4534-AC01-D34CDDE1D393}" type="sibTrans" cxnId="{AAA8F1EF-12BB-4A0C-AB30-77F39D9C3A64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68E5BE21-1CCE-42DE-8BDF-9763C71AA3AC}" srcId="{FB986F71-3126-4196-BD30-74AEDC39A1CA}" destId="{388A541A-6FBC-4E93-A94F-B42CC57FDD0B}" srcOrd="3" destOrd="0" parTransId="{486B76E2-5035-4D90-95CA-FFEA1113630F}" sibTransId="{93FEB3AD-787B-4B97-965E-A13C59EF0685}"/>
    <dgm:cxn modelId="{79461923-D100-478E-8EC9-00A5373EB2F5}" type="presOf" srcId="{DF27DEA8-1753-42B9-B2BA-F1B792196131}" destId="{96015622-8A46-45CF-A72A-2856B699B374}" srcOrd="0" destOrd="4" presId="urn:microsoft.com/office/officeart/2005/8/layout/hProcess4"/>
    <dgm:cxn modelId="{A4DDB427-0996-480D-8375-B3AEBB28195C}" type="presOf" srcId="{388A541A-6FBC-4E93-A94F-B42CC57FDD0B}" destId="{BFE859F2-A9E8-4F95-9161-8EC68F2D30C4}" srcOrd="1" destOrd="3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E6344360-AE37-4762-876A-3A92C7AB086A}" type="presOf" srcId="{17822A08-D9AC-46C3-807E-60EF4A5D556E}" destId="{BFE859F2-A9E8-4F95-9161-8EC68F2D30C4}" srcOrd="1" destOrd="2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72636086-E280-41B3-8B37-5406F1ED1C87}" type="presOf" srcId="{17822A08-D9AC-46C3-807E-60EF4A5D556E}" destId="{96015622-8A46-45CF-A72A-2856B699B374}" srcOrd="0" destOrd="2" presId="urn:microsoft.com/office/officeart/2005/8/layout/hProcess4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5890438E-88DF-4DCF-B2AB-93F256D21B26}" type="presOf" srcId="{DF27DEA8-1753-42B9-B2BA-F1B792196131}" destId="{BFE859F2-A9E8-4F95-9161-8EC68F2D30C4}" srcOrd="1" destOrd="4" presId="urn:microsoft.com/office/officeart/2005/8/layout/hProcess4"/>
    <dgm:cxn modelId="{3C018097-C638-42EC-AEEB-2584A967540D}" srcId="{FB986F71-3126-4196-BD30-74AEDC39A1CA}" destId="{17822A08-D9AC-46C3-807E-60EF4A5D556E}" srcOrd="2" destOrd="0" parTransId="{49C35F3E-1B1D-436A-92F1-6A0A51655779}" sibTransId="{D2EF25C0-A044-43FE-84E8-DE28B5311E86}"/>
    <dgm:cxn modelId="{04845FA1-0FF9-4DCE-A82E-B0DB2BEA170D}" type="presOf" srcId="{388A541A-6FBC-4E93-A94F-B42CC57FDD0B}" destId="{96015622-8A46-45CF-A72A-2856B699B374}" srcOrd="0" destOrd="3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AAA8F1EF-12BB-4A0C-AB30-77F39D9C3A64}" srcId="{FB986F71-3126-4196-BD30-74AEDC39A1CA}" destId="{DF27DEA8-1753-42B9-B2BA-F1B792196131}" srcOrd="4" destOrd="0" parTransId="{8E8F6EF3-5207-4016-A5BD-F7F02DBBA993}" sibTransId="{77A9411F-FD93-4534-AC01-D34CDDE1D393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41,000 Optometrists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30 cases/day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320 days/year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70% at $100/case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30% at $500/case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$87.252B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15% of patients unnecessarily see a doctor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15% of patients wait too long to see a doctor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$13.084B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Assuming we can reach 15% of patients who don’t need to visit a doctor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Assuming we can reach 5% of patients who need to see a doctor right away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$1.07B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https://www.oecd.org/els/health-systems/Tackling-Wasteful-Spending-on-Health-Highlights-revised.pdf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84C58"/>
                </a:solidFill>
                <a:effectLst/>
                <a:latin typeface="Merriweather"/>
              </a:rPr>
              <a:t>Social media platforms are usually free and accessible, and information is not vetted as with a news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0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https://www.sciencedaily.com/releases/2017/02/170214163629.htm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9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eye-</a:t>
            </a:r>
            <a:r>
              <a:rPr lang="en-US" dirty="0" err="1"/>
              <a:t>onic's</a:t>
            </a:r>
            <a:r>
              <a:rPr lang="en-US" dirty="0"/>
              <a:t> frontend is written in TypeScript and utilizes the Ionic React framework. This allows one codebase to be used for Web, iOS, and Android development! eye-</a:t>
            </a:r>
            <a:r>
              <a:rPr lang="en-US" dirty="0" err="1"/>
              <a:t>onic's</a:t>
            </a:r>
            <a:r>
              <a:rPr lang="en-US" dirty="0"/>
              <a:t> backend consists of machine learning with </a:t>
            </a:r>
            <a:r>
              <a:rPr lang="en-US" dirty="0" err="1"/>
              <a:t>FastAI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Python and Google Cloud GPUs.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What's next for eye-</a:t>
            </a:r>
            <a:r>
              <a:rPr lang="en-US" dirty="0" err="1"/>
              <a:t>onic</a:t>
            </a:r>
            <a:endParaRPr lang="en-US" dirty="0"/>
          </a:p>
          <a:p>
            <a:r>
              <a:rPr lang="en-US" dirty="0"/>
              <a:t>- Continuous data collection over time</a:t>
            </a:r>
          </a:p>
          <a:p>
            <a:r>
              <a:rPr lang="en-US" dirty="0"/>
              <a:t>- Establish a pseudonymized data-sharing pipeline to provide insights to medical professionals</a:t>
            </a:r>
          </a:p>
          <a:p>
            <a:r>
              <a:rPr lang="en-US" dirty="0"/>
              <a:t>- Increasing the dataset size, thus improving the accuracy of classifiable disease types</a:t>
            </a:r>
          </a:p>
          <a:p>
            <a:r>
              <a:rPr lang="en-US" dirty="0"/>
              <a:t>- We also want to implement a patient follow-up feature after a certain amount of time after an action is suggested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6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9/6/2020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fif"/><Relationship Id="rId5" Type="http://schemas.openxmlformats.org/officeDocument/2006/relationships/image" Target="../media/image26.jfif"/><Relationship Id="rId4" Type="http://schemas.openxmlformats.org/officeDocument/2006/relationships/image" Target="../media/image25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cd.org/els/health-systems/Tackling-Wasteful-Spending-on-Health-Highlights-revised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7/02/170214163629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sph.harvard.edu/ecpe/vaccines-social-media-spread-misinformation/" TargetMode="External"/><Relationship Id="rId4" Type="http://schemas.openxmlformats.org/officeDocument/2006/relationships/hyperlink" Target="https://www.ncbi.nlm.nih.gov/pmc/articles/PMC148471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7/02/170214163629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ncbi.nlm.nih.gov/pmc/articles/PMC148471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DE2C4F6-3BA3-4396-8277-493D16D32CFF}"/>
              </a:ext>
            </a:extLst>
          </p:cNvPr>
          <p:cNvSpPr txBox="1">
            <a:spLocks/>
          </p:cNvSpPr>
          <p:nvPr/>
        </p:nvSpPr>
        <p:spPr>
          <a:xfrm>
            <a:off x="1065214" y="1828800"/>
            <a:ext cx="8229600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First Line of Eye Care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F3325262-32FA-4C71-82FA-1FC193305384}"/>
              </a:ext>
            </a:extLst>
          </p:cNvPr>
          <p:cNvSpPr txBox="1">
            <a:spLocks/>
          </p:cNvSpPr>
          <p:nvPr/>
        </p:nvSpPr>
        <p:spPr>
          <a:xfrm>
            <a:off x="1065213" y="4800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Team Banana tower power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82AF71A-590C-4E8F-AF54-74E17183D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15"/>
                    </a14:imgEffect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85800"/>
            <a:ext cx="246618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419094"/>
            <a:ext cx="4876800" cy="733428"/>
          </a:xfrm>
        </p:spPr>
        <p:txBody>
          <a:bodyPr/>
          <a:lstStyle/>
          <a:p>
            <a:r>
              <a:rPr lang="en-US" dirty="0"/>
              <a:t>Future Implications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0012" y="1526999"/>
            <a:ext cx="3657599" cy="533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Continuous data </a:t>
            </a:r>
            <a:r>
              <a:rPr lang="en-US" dirty="0">
                <a:latin typeface="Whitney"/>
              </a:rPr>
              <a:t>collection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00681-2E69-438B-AAF2-E213E735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53" y="2065873"/>
            <a:ext cx="2743995" cy="1583557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8112E9DA-A7B4-4122-8E6D-194617C2A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46" y="4684654"/>
            <a:ext cx="2819400" cy="1717458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43D86AAD-E6EA-4A7A-9974-BB70D58CD909}"/>
              </a:ext>
            </a:extLst>
          </p:cNvPr>
          <p:cNvSpPr txBox="1">
            <a:spLocks/>
          </p:cNvSpPr>
          <p:nvPr/>
        </p:nvSpPr>
        <p:spPr>
          <a:xfrm>
            <a:off x="1141412" y="4312467"/>
            <a:ext cx="9020175" cy="7334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0" dirty="0">
                <a:solidFill>
                  <a:srgbClr val="DCDDDE"/>
                </a:solidFill>
                <a:effectLst/>
                <a:latin typeface="Whitney"/>
              </a:rPr>
              <a:t>Increasing the number and accuracy of classifiable disease types</a:t>
            </a:r>
          </a:p>
          <a:p>
            <a:endParaRPr lang="en-US" dirty="0"/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0DFB01DF-8010-4A86-81F1-CE68159DFEBB}"/>
              </a:ext>
            </a:extLst>
          </p:cNvPr>
          <p:cNvSpPr txBox="1">
            <a:spLocks/>
          </p:cNvSpPr>
          <p:nvPr/>
        </p:nvSpPr>
        <p:spPr>
          <a:xfrm>
            <a:off x="7008812" y="1526999"/>
            <a:ext cx="3992479" cy="63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latin typeface="Whitney"/>
              </a:rPr>
              <a:t>Patient follow-up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ECB1E91B-B9DD-4685-93DF-387684196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14" y="2060400"/>
            <a:ext cx="2743995" cy="1583557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19" name="Picture 18" descr="A close up of a persons face&#10;&#10;Description automatically generated">
            <a:extLst>
              <a:ext uri="{FF2B5EF4-FFF2-40B4-BE49-F238E27FC236}">
                <a16:creationId xmlns:a16="http://schemas.microsoft.com/office/drawing/2014/main" id="{1D9519F6-4FB9-4C47-87DF-6724A409C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1" y="4684654"/>
            <a:ext cx="3048000" cy="1717458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062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914400"/>
            <a:ext cx="9144001" cy="1371600"/>
          </a:xfrm>
        </p:spPr>
        <p:txBody>
          <a:bodyPr/>
          <a:lstStyle/>
          <a:p>
            <a:r>
              <a:rPr lang="en-US" dirty="0"/>
              <a:t>Problem: Wasteful clinical care</a:t>
            </a:r>
            <a:r>
              <a:rPr lang="en-US" baseline="30000" dirty="0"/>
              <a:t>[1]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9A954-FD27-4398-A11A-149A1F72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1" y="2438399"/>
            <a:ext cx="9134391" cy="4114801"/>
          </a:xfrm>
        </p:spPr>
        <p:txBody>
          <a:bodyPr/>
          <a:lstStyle/>
          <a:p>
            <a:r>
              <a:rPr lang="en-US" dirty="0"/>
              <a:t>1-in-4 ER visits for eye-related problems are not actually emergencies</a:t>
            </a:r>
          </a:p>
          <a:p>
            <a:r>
              <a:rPr lang="en-US" dirty="0"/>
              <a:t>Some patients receive repeated diagnostic tests or services, simply because information is not shared across providers</a:t>
            </a:r>
          </a:p>
          <a:p>
            <a:r>
              <a:rPr lang="en-US" dirty="0"/>
              <a:t>Patients also receive “low-value care”: care that is ineffective, or that works for only some groups of patients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35DC3-7F0E-4BF9-8596-22B4C0BF2B6B}"/>
              </a:ext>
            </a:extLst>
          </p:cNvPr>
          <p:cNvSpPr txBox="1"/>
          <p:nvPr/>
        </p:nvSpPr>
        <p:spPr>
          <a:xfrm>
            <a:off x="760412" y="6040683"/>
            <a:ext cx="11247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 </a:t>
            </a:r>
            <a:r>
              <a:rPr lang="en-US" dirty="0">
                <a:hlinkClick r:id="rId3"/>
              </a:rPr>
              <a:t>https://www.oecd.org/els/health-systems/Tackling-Wasteful-Spending-on-Health-Highlights-revised.pdf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8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914400"/>
            <a:ext cx="9144001" cy="1371600"/>
          </a:xfrm>
        </p:spPr>
        <p:txBody>
          <a:bodyPr/>
          <a:lstStyle/>
          <a:p>
            <a:r>
              <a:rPr lang="en-US" dirty="0"/>
              <a:t>Problem: Health Disparity</a:t>
            </a:r>
            <a:r>
              <a:rPr lang="en-US" baseline="30000" dirty="0"/>
              <a:t> [2]  </a:t>
            </a:r>
            <a:r>
              <a:rPr lang="en-US" dirty="0"/>
              <a:t>and</a:t>
            </a:r>
            <a:r>
              <a:rPr lang="en-US" baseline="30000" dirty="0"/>
              <a:t> </a:t>
            </a:r>
            <a:r>
              <a:rPr lang="en-US" dirty="0"/>
              <a:t>Misinformation</a:t>
            </a:r>
            <a:r>
              <a:rPr lang="en-US" baseline="30000" dirty="0"/>
              <a:t>[3,4]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9A954-FD27-4398-A11A-149A1F72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1" y="2438399"/>
            <a:ext cx="9134391" cy="4114801"/>
          </a:xfrm>
        </p:spPr>
        <p:txBody>
          <a:bodyPr/>
          <a:lstStyle/>
          <a:p>
            <a:r>
              <a:rPr lang="en-US" dirty="0"/>
              <a:t>Certain populations, like younger people, men, those with lower incomes or dementia, and people of color, were more likely to seek emergency care for these non-emergency conditions</a:t>
            </a:r>
          </a:p>
          <a:p>
            <a:r>
              <a:rPr lang="en-US" sz="2400" dirty="0"/>
              <a:t>Distrust of the health care system is relatively high in the general population in the United States and is strongly associated with worse self-reported health</a:t>
            </a:r>
          </a:p>
          <a:p>
            <a:r>
              <a:rPr lang="en-US" sz="2400" dirty="0"/>
              <a:t>Misinformation concerning healthcare spreads easily on social media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8B41-9406-4C13-9CC9-E31C52A6FCE6}"/>
              </a:ext>
            </a:extLst>
          </p:cNvPr>
          <p:cNvSpPr txBox="1"/>
          <p:nvPr/>
        </p:nvSpPr>
        <p:spPr>
          <a:xfrm>
            <a:off x="760412" y="5689936"/>
            <a:ext cx="11247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[2]: </a:t>
            </a:r>
            <a:r>
              <a:rPr lang="en-US" dirty="0">
                <a:hlinkClick r:id="rId3"/>
              </a:rPr>
              <a:t>https://www.sciencedaily.com/releases/2017/02/170214163629.htm</a:t>
            </a:r>
            <a:endParaRPr lang="en-US" dirty="0"/>
          </a:p>
          <a:p>
            <a:r>
              <a:rPr lang="en-US" dirty="0"/>
              <a:t>[3]: </a:t>
            </a:r>
            <a:r>
              <a:rPr lang="en-US" dirty="0">
                <a:hlinkClick r:id="rId4"/>
              </a:rPr>
              <a:t>https://www.ncbi.nlm.nih.gov/pmc/articles/PMC1484714/</a:t>
            </a:r>
            <a:r>
              <a:rPr lang="en-US" dirty="0"/>
              <a:t> </a:t>
            </a:r>
          </a:p>
          <a:p>
            <a:r>
              <a:rPr lang="en-US" dirty="0"/>
              <a:t>[4]: </a:t>
            </a:r>
            <a:r>
              <a:rPr lang="en-US" dirty="0">
                <a:hlinkClick r:id="rId5"/>
              </a:rPr>
              <a:t>https://www.hsph.harvard.edu/ecpe/vaccines-social-media-spread-misinformation/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9012" y="381000"/>
            <a:ext cx="9144001" cy="1371600"/>
          </a:xfrm>
        </p:spPr>
        <p:txBody>
          <a:bodyPr/>
          <a:lstStyle/>
          <a:p>
            <a:r>
              <a:rPr lang="en-US" dirty="0"/>
              <a:t>Solution: Technology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9012" y="1904999"/>
            <a:ext cx="4571999" cy="4114801"/>
          </a:xfrm>
        </p:spPr>
        <p:txBody>
          <a:bodyPr/>
          <a:lstStyle/>
          <a:p>
            <a:r>
              <a:rPr lang="en-US" dirty="0"/>
              <a:t>Our solution is to leverage technology to close the demographic bias</a:t>
            </a:r>
          </a:p>
          <a:p>
            <a:r>
              <a:rPr lang="en-US" dirty="0"/>
              <a:t>Powered by machine learning, </a:t>
            </a:r>
            <a:r>
              <a:rPr lang="en-US" b="1" dirty="0"/>
              <a:t>eye-</a:t>
            </a:r>
            <a:r>
              <a:rPr lang="en-US" b="1" dirty="0" err="1"/>
              <a:t>onic</a:t>
            </a:r>
            <a:r>
              <a:rPr lang="en-US" b="1" dirty="0"/>
              <a:t> </a:t>
            </a:r>
            <a:r>
              <a:rPr lang="en-US" dirty="0"/>
              <a:t>seeks to deliver accurate predictions free of biases and facilitate decision-making</a:t>
            </a:r>
          </a:p>
        </p:txBody>
      </p:sp>
      <p:pic>
        <p:nvPicPr>
          <p:cNvPr id="2050" name="Picture 2" descr="Optician, Optometrist, Ophthalmologist – Career Comparison | iHireOptometry">
            <a:extLst>
              <a:ext uri="{FF2B5EF4-FFF2-40B4-BE49-F238E27FC236}">
                <a16:creationId xmlns:a16="http://schemas.microsoft.com/office/drawing/2014/main" id="{FA7D82BC-CD75-4321-9ECC-EAC03CB12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3" y="1237049"/>
            <a:ext cx="2739822" cy="18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1C234-8844-49D8-9C6D-5BABAF3AB394}"/>
              </a:ext>
            </a:extLst>
          </p:cNvPr>
          <p:cNvSpPr txBox="1"/>
          <p:nvPr/>
        </p:nvSpPr>
        <p:spPr>
          <a:xfrm>
            <a:off x="8848241" y="1154162"/>
            <a:ext cx="228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“The ER system could be saved millions if we can find a way to increase optometry or ophthalmology visits.”</a:t>
            </a:r>
          </a:p>
          <a:p>
            <a:pPr algn="r"/>
            <a:r>
              <a:rPr lang="en-US" dirty="0"/>
              <a:t>- Dr. Greg Aker</a:t>
            </a:r>
          </a:p>
        </p:txBody>
      </p:sp>
      <p:pic>
        <p:nvPicPr>
          <p:cNvPr id="2052" name="Picture 4" descr="How to Groom Like a Successful Businesswoman">
            <a:extLst>
              <a:ext uri="{FF2B5EF4-FFF2-40B4-BE49-F238E27FC236}">
                <a16:creationId xmlns:a16="http://schemas.microsoft.com/office/drawing/2014/main" id="{C31DC936-6276-49A8-81BF-9515C329F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60" y="3235376"/>
            <a:ext cx="3172381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C3E0B-3875-4814-8383-D1458FC2BECE}"/>
              </a:ext>
            </a:extLst>
          </p:cNvPr>
          <p:cNvSpPr txBox="1"/>
          <p:nvPr/>
        </p:nvSpPr>
        <p:spPr>
          <a:xfrm>
            <a:off x="5942011" y="3124200"/>
            <a:ext cx="20198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“I wasn’t sure what was wrong with my eye, but it didn’t hurt. I didn’t have enough time to go to a doctor, so I didn’t.”</a:t>
            </a:r>
          </a:p>
          <a:p>
            <a:pPr algn="r"/>
            <a:r>
              <a:rPr lang="en-US" dirty="0"/>
              <a:t>- Carol Hakeem</a:t>
            </a:r>
          </a:p>
        </p:txBody>
      </p:sp>
    </p:spTree>
    <p:extLst>
      <p:ext uri="{BB962C8B-B14F-4D97-AF65-F5344CB8AC3E}">
        <p14:creationId xmlns:p14="http://schemas.microsoft.com/office/powerpoint/2010/main" val="2602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914400"/>
            <a:ext cx="6096001" cy="1371600"/>
          </a:xfrm>
        </p:spPr>
        <p:txBody>
          <a:bodyPr/>
          <a:lstStyle/>
          <a:p>
            <a:r>
              <a:rPr lang="en-US" dirty="0"/>
              <a:t>Solution: Accessibility</a:t>
            </a:r>
            <a:r>
              <a:rPr lang="en-US" baseline="30000" dirty="0"/>
              <a:t>[2]  </a:t>
            </a:r>
            <a:r>
              <a:rPr lang="en-US" dirty="0"/>
              <a:t>and Education</a:t>
            </a:r>
            <a:r>
              <a:rPr lang="en-US" baseline="30000" dirty="0"/>
              <a:t>[3]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9A954-FD27-4398-A11A-149A1F72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1" y="2438399"/>
            <a:ext cx="6553201" cy="4114801"/>
          </a:xfrm>
        </p:spPr>
        <p:txBody>
          <a:bodyPr>
            <a:normAutofit/>
          </a:bodyPr>
          <a:lstStyle/>
          <a:p>
            <a:r>
              <a:rPr lang="en-US" dirty="0"/>
              <a:t>eye-</a:t>
            </a:r>
            <a:r>
              <a:rPr lang="en-US" dirty="0" err="1"/>
              <a:t>onic</a:t>
            </a:r>
            <a:r>
              <a:rPr lang="en-US" dirty="0"/>
              <a:t> offers a chatroom with our eye-expert bot, </a:t>
            </a:r>
            <a:r>
              <a:rPr lang="en-US" b="1" dirty="0"/>
              <a:t>Electron</a:t>
            </a:r>
          </a:p>
          <a:p>
            <a:r>
              <a:rPr lang="en-US" sz="2400" dirty="0"/>
              <a:t>Electron provides eye-</a:t>
            </a:r>
            <a:r>
              <a:rPr lang="en-US" sz="2400" dirty="0" err="1"/>
              <a:t>onic</a:t>
            </a:r>
            <a:r>
              <a:rPr lang="en-US" sz="2400" dirty="0"/>
              <a:t> users an informal, initial diagnosis after prompting for further information in a conversational manner</a:t>
            </a:r>
          </a:p>
          <a:p>
            <a:r>
              <a:rPr lang="en-US" sz="2400" dirty="0"/>
              <a:t>Electron offers a safe, confidential space to users to have their qualms addressed and to ask eye care-related questions—all in the convenience of a mobile app.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8B41-9406-4C13-9CC9-E31C52A6FCE6}"/>
              </a:ext>
            </a:extLst>
          </p:cNvPr>
          <p:cNvSpPr txBox="1"/>
          <p:nvPr/>
        </p:nvSpPr>
        <p:spPr>
          <a:xfrm>
            <a:off x="760412" y="6040683"/>
            <a:ext cx="11247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[2]: </a:t>
            </a:r>
            <a:r>
              <a:rPr lang="en-US" dirty="0">
                <a:hlinkClick r:id="rId3"/>
              </a:rPr>
              <a:t>https://www.sciencedaily.com/releases/2017/02/170214163629.htm</a:t>
            </a:r>
            <a:endParaRPr lang="en-US" dirty="0"/>
          </a:p>
          <a:p>
            <a:r>
              <a:rPr lang="en-US" dirty="0"/>
              <a:t>[3]: </a:t>
            </a:r>
            <a:r>
              <a:rPr lang="en-US" dirty="0">
                <a:hlinkClick r:id="rId4"/>
              </a:rPr>
              <a:t>https://www.ncbi.nlm.nih.gov/pmc/articles/PMC1484714/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BC0303-E573-4C8A-A021-ABBB1099C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456" y="622393"/>
            <a:ext cx="3040643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Market Landscape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042666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46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275431" cy="4114800"/>
          </a:xfrm>
        </p:spPr>
        <p:txBody>
          <a:bodyPr/>
          <a:lstStyle/>
          <a:p>
            <a:r>
              <a:rPr lang="en-US" dirty="0"/>
              <a:t>Created our own data-set through compiling images of healthy and diseased eyes</a:t>
            </a:r>
          </a:p>
          <a:p>
            <a:r>
              <a:rPr lang="en-US" dirty="0"/>
              <a:t>Techniques used:</a:t>
            </a:r>
          </a:p>
          <a:p>
            <a:pPr lvl="1"/>
            <a:r>
              <a:rPr lang="en-US" dirty="0"/>
              <a:t>Resnet34, one-cycle-policy, fixed precision training, discriminative learning rate, pretrained models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857B0D-4A20-47A5-9F81-5A2CE9B9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69" y="4663423"/>
            <a:ext cx="4449618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D35187-DE65-471C-A847-DD5A1D50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84" y="2983935"/>
            <a:ext cx="4167188" cy="14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478D10-DD05-4078-A3C5-F7413025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770" y="5048043"/>
            <a:ext cx="2476895" cy="13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4CBE2E-3F1F-4EEE-BD2B-27C25105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54" y="4962744"/>
            <a:ext cx="1385669" cy="13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96AF3C9-63F7-4934-AADF-08A07122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08" y="5410200"/>
            <a:ext cx="1395622" cy="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7A8FD1-8308-46F9-8BC8-062F87AA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2" y="5217898"/>
            <a:ext cx="1051477" cy="10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880DA5D-04D6-4267-8220-92052083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70" y="468041"/>
            <a:ext cx="3209472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40B3-601A-486D-809A-C8EC1886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Prototype</a:t>
            </a:r>
          </a:p>
        </p:txBody>
      </p:sp>
      <p:pic>
        <p:nvPicPr>
          <p:cNvPr id="4" name="▶ Page 1 - Eye Diagnostic - Google Chrome 2020-09-06 00-05-25_Trim">
            <a:hlinkClick r:id="" action="ppaction://media"/>
            <a:extLst>
              <a:ext uri="{FF2B5EF4-FFF2-40B4-BE49-F238E27FC236}">
                <a16:creationId xmlns:a16="http://schemas.microsoft.com/office/drawing/2014/main" id="{5A5E65F5-140C-4C53-BB30-8E43A7D70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5412" y="1792914"/>
            <a:ext cx="7086600" cy="46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40B3-601A-486D-809A-C8EC1886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</a:p>
        </p:txBody>
      </p:sp>
      <p:pic>
        <p:nvPicPr>
          <p:cNvPr id="1028" name="Picture 4" descr="Ionic React - Ionic Documentation">
            <a:extLst>
              <a:ext uri="{FF2B5EF4-FFF2-40B4-BE49-F238E27FC236}">
                <a16:creationId xmlns:a16="http://schemas.microsoft.com/office/drawing/2014/main" id="{F4E336FB-E261-4B98-9B0C-24351DBF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68" y="138016"/>
            <a:ext cx="1522255" cy="162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TypeScript.. If you want to start developing PWAs… |  by Onejohi | Medium">
            <a:extLst>
              <a:ext uri="{FF2B5EF4-FFF2-40B4-BE49-F238E27FC236}">
                <a16:creationId xmlns:a16="http://schemas.microsoft.com/office/drawing/2014/main" id="{CADB1D24-9F42-4CCB-81BC-CF433D19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667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oid Studio logo">
            <a:extLst>
              <a:ext uri="{FF2B5EF4-FFF2-40B4-BE49-F238E27FC236}">
                <a16:creationId xmlns:a16="http://schemas.microsoft.com/office/drawing/2014/main" id="{D0A6F8D6-EA0C-4A46-BB72-5B39063C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84" y="-304800"/>
            <a:ext cx="239701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8635AC-A3B6-4550-85CF-6DDC4D1A1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" y="1752599"/>
            <a:ext cx="2678387" cy="4785831"/>
          </a:xfrm>
          <a:prstGeom prst="rect">
            <a:avLst/>
          </a:prstGeom>
        </p:spPr>
      </p:pic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BDC8046-5D52-4F1D-9FE2-9F018347E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749" y="1766983"/>
            <a:ext cx="2678386" cy="4766051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F2886C1-73DB-40BC-B592-96947F4AE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77" y="1755832"/>
            <a:ext cx="2691811" cy="476605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DB674-321D-49A8-BE9F-54E310820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97" y="1780478"/>
            <a:ext cx="2678387" cy="47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{FF1D0EF4-C8DF-4CA9-BDE8-36FEDE871648}tf02895261</Template>
  <TotalTime>464</TotalTime>
  <Words>704</Words>
  <Application>Microsoft Office PowerPoint</Application>
  <PresentationFormat>Custom</PresentationFormat>
  <Paragraphs>68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</vt:lpstr>
      <vt:lpstr>Whitney</vt:lpstr>
      <vt:lpstr>Arial</vt:lpstr>
      <vt:lpstr>Corbel</vt:lpstr>
      <vt:lpstr>Digital Blue Tunnel 16x9</vt:lpstr>
      <vt:lpstr>PowerPoint Presentation</vt:lpstr>
      <vt:lpstr>Problem: Wasteful clinical care[1]</vt:lpstr>
      <vt:lpstr>Problem: Health Disparity [2]  and Misinformation[3,4]</vt:lpstr>
      <vt:lpstr>Solution: Technology</vt:lpstr>
      <vt:lpstr>Solution: Accessibility[2]  and Education[3]</vt:lpstr>
      <vt:lpstr>Potential Market Landscape</vt:lpstr>
      <vt:lpstr>Approach to AI</vt:lpstr>
      <vt:lpstr>Initial Prototype</vt:lpstr>
      <vt:lpstr>Final Prototype</vt:lpstr>
      <vt:lpstr>Future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Line Eye Care</dc:title>
  <dc:creator>Matthew Maker</dc:creator>
  <cp:lastModifiedBy>Jiamin Deng</cp:lastModifiedBy>
  <cp:revision>50</cp:revision>
  <dcterms:created xsi:type="dcterms:W3CDTF">2020-09-06T01:57:19Z</dcterms:created>
  <dcterms:modified xsi:type="dcterms:W3CDTF">2020-09-06T12:25:59Z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